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66" r:id="rId17"/>
    <p:sldId id="267" r:id="rId18"/>
    <p:sldId id="268" r:id="rId19"/>
    <p:sldId id="271" r:id="rId22"/>
    <p:sldId id="269" r:id="rId20"/>
    <p:sldId id="257" r:id="rId8"/>
    <p:sldId id="259" r:id="rId10"/>
    <p:sldId id="261" r:id="rId12"/>
    <p:sldId id="262" r:id="rId13"/>
    <p:sldId id="263" r:id="rId14"/>
    <p:sldId id="272" r:id="rId23"/>
    <p:sldId id="273" r:id="rId24"/>
    <p:sldId id="274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2.xml"/><Relationship Id="rId18" Type="http://schemas.openxmlformats.org/officeDocument/2006/relationships/slide" Target="slides/slide3.xml"/><Relationship Id="rId19" Type="http://schemas.openxmlformats.org/officeDocument/2006/relationships/slide" Target="slides/slide4.xml"/><Relationship Id="rId2" Type="http://schemas.openxmlformats.org/officeDocument/2006/relationships/printerSettings" Target="printerSettings/printerSettings1.bin"/><Relationship Id="rId20" Type="http://schemas.openxmlformats.org/officeDocument/2006/relationships/slide" Target="slides/slide6.xml"/><Relationship Id="rId21" Type="http://schemas.openxmlformats.org/officeDocument/2006/relationships/slide" Target="slides/slide14.xml"/><Relationship Id="rId22" Type="http://schemas.openxmlformats.org/officeDocument/2006/relationships/slide" Target="slides/slide5.xml"/><Relationship Id="rId23" Type="http://schemas.openxmlformats.org/officeDocument/2006/relationships/slide" Target="slides/slide12.xml"/><Relationship Id="rId24" Type="http://schemas.openxmlformats.org/officeDocument/2006/relationships/slide" Target="slides/slide13.xml"/><Relationship Id="rId25" Type="http://schemas.openxmlformats.org/officeDocument/2006/relationships/slide" Target="slides/slide14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7.xml"/><Relationship Id="rId9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19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3600">
                <a:solidFill>
                  <a:srgbClr val="FFFFFF"/>
                </a:solidFill>
              </a:rPr>
              <a:t>Depresioni: Shkallët dhe Prevalenca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19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003366"/>
                </a:solidFill>
              </a:defRPr>
            </a:pPr>
            <a:r>
              <a:rPr sz="3600">
                <a:solidFill>
                  <a:srgbClr val="FFFFFF"/>
                </a:solidFill>
              </a:rPr>
              <a:t>Prej nga rrjedh fjala 'depresion'?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• Fjala 'depresion' vjen nga latinishtja 'deprimere'.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   - 'de' = poshtë, 'primere' = të shtypësh.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• Kuptimi literal është: 'të shtypësh poshtë'.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• Fillimisht u përdor për ulje fizike apo ekonomike, më pas për gjendje emocionale.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• Në psikiatri, përdorimi filloi në shekullin XIX për të përshkruar trishtim të thellë dhe humbje energjie.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• Tani përfshin një spektër simptomash që ndikojnë humorin, mendimin dhe trupin.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19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003366"/>
                </a:solidFill>
              </a:defRPr>
            </a:pPr>
            <a:r>
              <a:rPr sz="3600">
                <a:solidFill>
                  <a:srgbClr val="FFFFFF"/>
                </a:solidFill>
              </a:rPr>
              <a:t>Shkaqet e Depresionit – Biologjike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Faktorët Biologjikë: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Trashëgimia (gjenetika)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Çrregullime në neurotransmetues (serotoninë, dopaminë)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Ndryshime hormonale (menopauzë, lindje, tiroide)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Sëmundje kronike (kancer, diabet, dhimbje kronike)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19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003366"/>
                </a:solidFill>
              </a:defRPr>
            </a:pPr>
            <a:r>
              <a:rPr sz="3600">
                <a:solidFill>
                  <a:srgbClr val="FFFFFF"/>
                </a:solidFill>
              </a:rPr>
              <a:t>Shkaqet e Depresionit – Psikologjike dhe Sociale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Faktorët Psikologjikë dhe Jetësorë: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Vetëvlerësim i ulët dhe mendim negativ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Trauma në fëmijëri (abuzim, braktisje)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Stresi i vazhdueshëm (financa, ndarje)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Vetmia dhe mungesa e mbështetjes sociale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19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003366"/>
                </a:solidFill>
              </a:defRPr>
            </a:pPr>
            <a:r>
              <a:rPr sz="3600">
                <a:solidFill>
                  <a:srgbClr val="FFFFFF"/>
                </a:solidFill>
              </a:rPr>
              <a:t>Shenjat Kryesore të Depresionit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1. Ndjenjë e vazhdueshme trishtimi ose zbrazëtie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2. Humbje interesi për aktivitete që dikur sillnin kënaqësi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3. Çrregullime të gjumit (pagjumësi ose gjumë i tepërt)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4. Lodhje ose mungesë energjie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5. Ndjenja pavlefshmërie ose faji të tepruar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6. Vështirësi në përqendrim, mendim ose marrje vendimesh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7. Ndryshime në oreks apo peshë trupore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8. Ankth apo ndjenjë shqetësimi të vazhdueshëm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9. Lëvizje të ngadalta ose ndjesi agjitimi fizik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10. Mendime për vdekje apo vetëvrasje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19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003366"/>
                </a:solidFill>
              </a:defRPr>
            </a:pPr>
            <a:r>
              <a:rPr sz="3600">
                <a:solidFill>
                  <a:srgbClr val="FFFFFF"/>
                </a:solidFill>
              </a:rPr>
              <a:t>Stili i Jetës dhe Ndërveprimi i Faktorëve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Faktorët e Stilit të Jetës dhe Ndërveprimi: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Përdorimi i alkoolit dhe drogave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Gjumi i çrregullt, mungesa e aktivitetit fizik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Ushqyerja e dobët (mungesë e vitaminave)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Kombinim i faktorëve: gjenetik + stresorë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19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>
                <a:solidFill>
                  <a:srgbClr val="FFFFFF"/>
                </a:solidFill>
              </a:rPr>
              <a:t>Çfarë është depresioni?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Depresioni është një çrregullim i zakonshëm i humorit që ndikon në ndjenjat, mendimet dhe sjelljen.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Karakterizohet nga trishtim i zgjatur, humbje interesi, ndjenja pavlefshmërie dhe lodhje.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Në format e tij më të rënda, mund të ndikojë në funksionimin ditor dhe të çojë në mendime vetëvrasëse.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19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>
                <a:solidFill>
                  <a:srgbClr val="FFFFFF"/>
                </a:solidFill>
              </a:rPr>
              <a:t>Shkallët e depresionit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• Depresioni i Lehtë – simptoma të lehta, por të vërejtshme; ndikim i kufizuar në funksionimin ditor.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• Depresioni i Mesëm – ndikim i dukshëm në përditshmëri; kërkon trajtim psikologjik dhe/ose mjekim.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• Depresioni i Rëndë – simptoma të rënda dhe të vazhdueshme; mundësi për vetëvlerësim të ulët dhe izolim.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• Depresioni Psikotik – përfshin halucinacione ose deluzione; kërkon trajtim të specializuar urgjent.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19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003366"/>
                </a:solidFill>
              </a:defRPr>
            </a:pPr>
            <a:r>
              <a:rPr sz="3600">
                <a:solidFill>
                  <a:srgbClr val="FFFFFF"/>
                </a:solidFill>
              </a:rPr>
              <a:t>Depresioni i Lehtë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Ndjenja e trishtimit që vjen dhe shkon, por që zgjat për më shumë se disa ditë.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Lodhje e lehtë, vështirësi në përqendrim, ndonjëherë ndjesi ankthi.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Personi ende funksionon në përditshmëri, por me përpjekje të shtuara.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Zakonisht reagon pozitivisht ndaj mbështetjes sociale dhe vetëndihmës.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19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003366"/>
                </a:solidFill>
              </a:defRPr>
            </a:pPr>
            <a:r>
              <a:rPr sz="3600">
                <a:solidFill>
                  <a:srgbClr val="FFFFFF"/>
                </a:solidFill>
              </a:rPr>
              <a:t>Depresioni i Mesëm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Trishtim dhe lodhje e vazhdueshme që ndikon dukshëm në punë apo marrëdhënie.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Humbje e interesit për aktivitetet e zakonshme, ndjenja pavlefshmërie.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Vështirësi në gjumë ose oreks, rënie e përqendrimit dhe motivimit.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Kërkon trajtim profesional psikologjik dhe/ose farmakologjik.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19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003366"/>
                </a:solidFill>
              </a:defRPr>
            </a:pPr>
            <a:r>
              <a:rPr sz="3600">
                <a:solidFill>
                  <a:srgbClr val="FFFFFF"/>
                </a:solidFill>
              </a:rPr>
              <a:t>Depresioni i Rëndë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Trishtim i thellë, ndjenja dëshpërimi dhe humbje e plotë e energjisë.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Izolim social, moskujdes për veten, rënie e funksionimit personal.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Mund të përfshijë mendime të përsëritura për vetëdëmtim apo vetëvrasje.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- Nevojitet ndërhyrje intensive me psikoterapi dhe antidepresivë.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19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003366"/>
                </a:solidFill>
              </a:defRPr>
            </a:pPr>
            <a:r>
              <a:rPr sz="3600">
                <a:solidFill>
                  <a:srgbClr val="FFFFFF"/>
                </a:solidFill>
              </a:rPr>
              <a:t>Depresioni Psikotik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• Forma më e rëndë e depresionit, me humbje të kontaktit me realitetin.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• Shfaqje e halucinacioneve (zëra që kritikojnë ose komentojnë).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• Deluzione (besime të rreme) – p.sh., ndjesi e thellë faji apo ndëshkimi.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• Rrezik i lartë për vetëlëndim ose veprime të pakoordinuara.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• Kërkon trajtim urgjent me antidepresivë + antipsikotikë, shpesh me kujdes spitalor.</a:t>
            </a:r>
          </a:p>
          <a:p>
            <a:pPr>
              <a:defRPr sz="1800">
                <a:solidFill>
                  <a:srgbClr val="282828"/>
                </a:solidFill>
              </a:defRPr>
            </a:pPr>
            <a:r>
              <a:rPr sz="2400">
                <a:solidFill>
                  <a:srgbClr val="FFFFFF"/>
                </a:solidFill>
              </a:rPr>
              <a:t>• Mbështetje intensive dhe monitorim mjekësor janë të domosdoshme.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19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>
                <a:solidFill>
                  <a:srgbClr val="FFFFFF"/>
                </a:solidFill>
              </a:rPr>
              <a:t>Depresioni gjatë dhe pas Shtatzënisë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FFFFFF"/>
                </a:solidFill>
              </a:defRPr>
            </a:pPr>
            <a:r>
              <a:t>• Mund të ndodhë gjatë shtatzënisë (depresioni antenatal) ose pas lindjes (depresioni postnatal).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• Shkaktohet nga ndryshime hormonale, lodhja, ndjenja e papërshtatshmërisë ose mungesa e mbështetjes.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• Simptomat përfshijnë trishtim të thellë, lodhje, ankth, ndarje emocionale nga foshnja.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• Mund të ndikojë ndjeshëm në lidhjen nënë-fëmijë dhe zhvillimin e hershëm të foshnjës.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• Kërkon trajtim me terapi psikologjike, ndonjëherë edhe me antidepresivë të sigurt gjatë laktacionit.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• Mbështetja nga partneri, familja dhe profesionistët është vendimtare.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19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>
                <a:solidFill>
                  <a:srgbClr val="FFFFFF"/>
                </a:solidFill>
              </a:rPr>
              <a:t>Mënyrat e Trajtimit të Depresionit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FFFFFF"/>
                </a:solidFill>
              </a:defRPr>
            </a:pPr>
            <a:r>
              <a:t>1. Psikoterapia: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Terapia Kognitive-Biheviorale (CBT)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Terapia Interpersonale (IPT)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Terapia për menaxhimin e stresit ose traumës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2. Medikamentet: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SSRI (Fluoksetina, Sertralina), SNRI, TCA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Zgjedhja bazohet në gjendjen klinike dhe tolerancën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3. Trajtimet Biologjike: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TMS (stimulimi magnetik transkranial)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EKT (terapia elektro-konvulsive)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4. Ndryshimet e Stilit të Jetës: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Aktivitet fizik dhe rutinë ditore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Gjumi i rregullt dhe ushqyerje e shëndetshme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Mbështetje sociale dhe reduktim i izolimit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19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>
                <a:solidFill>
                  <a:srgbClr val="FFFFFF"/>
                </a:solidFill>
              </a:rPr>
              <a:t>Mënyrat e Trajtimit të Depresionit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FFFFFF"/>
                </a:solidFill>
              </a:defRPr>
            </a:pPr>
            <a:r>
              <a:t>1. Psikoterapia: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Terapia Kognitive-Biheviorale (CBT)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Terapia Interpersonale (IPT)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Terapia për menaxhimin e stresit ose traumës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2. Medikamentet: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SSRI (Fluoksetina, Sertralina), SNRI, TCA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Zgjedhja bazohet në gjendjen klinike dhe tolerancën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3. Trajtimet Biologjike: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TMS (stimulimi magnetik transkranial)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EKT (terapia elektro-konvulsive)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4. Ndryshimet e Stilit të Jetës: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Aktivitet fizik dhe rutinë ditore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Gjumi i rregullt dhe ushqyerje e shëndetshme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t>- Mbështetje sociale dhe reduktim i izolimit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